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E1B46E-C4DD-4C34-BB77-20FE57A945AA}"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E1B46E-C4DD-4C34-BB77-20FE57A945AA}"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E1B46E-C4DD-4C34-BB77-20FE57A945AA}"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E1B46E-C4DD-4C34-BB77-20FE57A945AA}"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E1B46E-C4DD-4C34-BB77-20FE57A945AA}"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E1B46E-C4DD-4C34-BB77-20FE57A945AA}"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E1B46E-C4DD-4C34-BB77-20FE57A945AA}"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E1B46E-C4DD-4C34-BB77-20FE57A945AA}"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E1B46E-C4DD-4C34-BB77-20FE57A945AA}"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E1B46E-C4DD-4C34-BB77-20FE57A945AA}"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E1B46E-C4DD-4C34-BB77-20FE57A945AA}"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14432E-FEC2-4DB6-A136-D5E8306BC7D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1B46E-C4DD-4C34-BB77-20FE57A945AA}" type="datetimeFigureOut">
              <a:rPr lang="en-US" smtClean="0"/>
              <a:pPr/>
              <a:t>1/20/2025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14432E-FEC2-4DB6-A136-D5E8306BC7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Microsoft Office\MEDIA\CAGCAT10\j0233018.wmf"/>
          <p:cNvPicPr>
            <a:picLocks noChangeAspect="1" noChangeArrowheads="1"/>
          </p:cNvPicPr>
          <p:nvPr/>
        </p:nvPicPr>
        <p:blipFill>
          <a:blip r:embed="rId2"/>
          <a:srcRect/>
          <a:stretch>
            <a:fillRect/>
          </a:stretch>
        </p:blipFill>
        <p:spPr bwMode="auto">
          <a:xfrm>
            <a:off x="5029200" y="1371600"/>
            <a:ext cx="3886200" cy="4114800"/>
          </a:xfrm>
          <a:prstGeom prst="rect">
            <a:avLst/>
          </a:prstGeom>
          <a:noFill/>
        </p:spPr>
      </p:pic>
      <p:sp>
        <p:nvSpPr>
          <p:cNvPr id="5" name="TextBox 4"/>
          <p:cNvSpPr txBox="1"/>
          <p:nvPr/>
        </p:nvSpPr>
        <p:spPr>
          <a:xfrm>
            <a:off x="457200" y="2057400"/>
            <a:ext cx="4495800" cy="2800767"/>
          </a:xfrm>
          <a:prstGeom prst="rect">
            <a:avLst/>
          </a:prstGeom>
          <a:noFill/>
        </p:spPr>
        <p:txBody>
          <a:bodyPr wrap="square" rtlCol="0">
            <a:spAutoFit/>
          </a:bodyPr>
          <a:lstStyle/>
          <a:p>
            <a:r>
              <a:rPr lang="en-US" sz="4400" b="1" u="sng" dirty="0">
                <a:solidFill>
                  <a:srgbClr val="7030A0"/>
                </a:solidFill>
                <a:latin typeface="Monotype Corsiva" pitchFamily="66" charset="0"/>
              </a:rPr>
              <a:t>PRESENTATION</a:t>
            </a:r>
          </a:p>
          <a:p>
            <a:r>
              <a:rPr lang="en-US" sz="4400" b="1" dirty="0">
                <a:solidFill>
                  <a:srgbClr val="7030A0"/>
                </a:solidFill>
                <a:latin typeface="Monotype Corsiva" pitchFamily="66" charset="0"/>
              </a:rPr>
              <a:t>           </a:t>
            </a:r>
            <a:r>
              <a:rPr lang="en-US" sz="4400" b="1" u="sng" dirty="0">
                <a:solidFill>
                  <a:srgbClr val="7030A0"/>
                </a:solidFill>
                <a:latin typeface="Monotype Corsiva" pitchFamily="66" charset="0"/>
              </a:rPr>
              <a:t>ON </a:t>
            </a:r>
          </a:p>
          <a:p>
            <a:r>
              <a:rPr lang="en-US" sz="4400" b="1" dirty="0">
                <a:solidFill>
                  <a:srgbClr val="7030A0"/>
                </a:solidFill>
                <a:latin typeface="Monotype Corsiva" pitchFamily="66" charset="0"/>
              </a:rPr>
              <a:t>       EMPLOYEE ENGAGEMENT</a:t>
            </a:r>
          </a:p>
        </p:txBody>
      </p:sp>
      <p:sp>
        <p:nvSpPr>
          <p:cNvPr id="6" name="TextBox 5"/>
          <p:cNvSpPr txBox="1"/>
          <p:nvPr/>
        </p:nvSpPr>
        <p:spPr>
          <a:xfrm>
            <a:off x="304800" y="6019800"/>
            <a:ext cx="8610600" cy="1569660"/>
          </a:xfrm>
          <a:prstGeom prst="rect">
            <a:avLst/>
          </a:prstGeom>
          <a:noFill/>
        </p:spPr>
        <p:txBody>
          <a:bodyPr wrap="square" rtlCol="0">
            <a:spAutoFit/>
          </a:bodyPr>
          <a:lstStyle/>
          <a:p>
            <a:pPr algn="ctr"/>
            <a:r>
              <a:rPr lang="en-US" sz="3200" dirty="0"/>
              <a:t>Dr. </a:t>
            </a:r>
            <a:r>
              <a:rPr lang="en-US" sz="3200" dirty="0" err="1"/>
              <a:t>Srinibash</a:t>
            </a:r>
            <a:r>
              <a:rPr lang="en-US" sz="3200" dirty="0"/>
              <a:t> Dash</a:t>
            </a:r>
          </a:p>
          <a:p>
            <a:pPr algn="ctr"/>
            <a:r>
              <a:rPr lang="en-US" sz="3200" dirty="0"/>
              <a:t>School of Management</a:t>
            </a:r>
          </a:p>
          <a:p>
            <a:pPr algn="ctr"/>
            <a:r>
              <a:rPr lang="en-US" sz="3200"/>
              <a:t>GMU</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Documents and Settings\MISS TRISHNA\My Documents\My Pictures\walpaper\flowers_02.jpg"/>
          <p:cNvPicPr>
            <a:picLocks noChangeAspect="1" noChangeArrowheads="1"/>
          </p:cNvPicPr>
          <p:nvPr/>
        </p:nvPicPr>
        <p:blipFill>
          <a:blip r:embed="rId2"/>
          <a:srcRect/>
          <a:stretch>
            <a:fillRect/>
          </a:stretch>
        </p:blipFill>
        <p:spPr bwMode="auto">
          <a:xfrm>
            <a:off x="0" y="3209925"/>
            <a:ext cx="4857750" cy="3648075"/>
          </a:xfrm>
          <a:prstGeom prst="rect">
            <a:avLst/>
          </a:prstGeom>
          <a:noFill/>
        </p:spPr>
      </p:pic>
      <p:sp>
        <p:nvSpPr>
          <p:cNvPr id="6" name="TextBox 5"/>
          <p:cNvSpPr txBox="1"/>
          <p:nvPr/>
        </p:nvSpPr>
        <p:spPr>
          <a:xfrm>
            <a:off x="914400" y="762000"/>
            <a:ext cx="7772400" cy="1569660"/>
          </a:xfrm>
          <a:prstGeom prst="rect">
            <a:avLst/>
          </a:prstGeom>
          <a:noFill/>
        </p:spPr>
        <p:txBody>
          <a:bodyPr wrap="square" rtlCol="0">
            <a:spAutoFit/>
          </a:bodyPr>
          <a:lstStyle/>
          <a:p>
            <a:r>
              <a:rPr lang="en-US" sz="9600" b="1" dirty="0">
                <a:solidFill>
                  <a:srgbClr val="7030A0"/>
                </a:solidFill>
                <a:latin typeface="Monotype Corsiva" pitchFamily="66"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7030A0"/>
                </a:solidFill>
                <a:latin typeface="Times New Roman" pitchFamily="18" charset="0"/>
                <a:cs typeface="Times New Roman" pitchFamily="18" charset="0"/>
              </a:rPr>
              <a:t>INTRODUCTION</a:t>
            </a:r>
          </a:p>
        </p:txBody>
      </p:sp>
      <p:sp>
        <p:nvSpPr>
          <p:cNvPr id="3" name="Content Placeholder 2"/>
          <p:cNvSpPr>
            <a:spLocks noGrp="1"/>
          </p:cNvSpPr>
          <p:nvPr>
            <p:ph idx="1"/>
          </p:nvPr>
        </p:nvSpPr>
        <p:spPr/>
        <p:txBody>
          <a:bodyPr>
            <a:normAutofit/>
          </a:bodyPr>
          <a:lstStyle/>
          <a:p>
            <a:pPr algn="just">
              <a:buNone/>
            </a:pPr>
            <a:r>
              <a:rPr lang="en-US" sz="2800" b="1" dirty="0">
                <a:latin typeface="Times New Roman" pitchFamily="18" charset="0"/>
                <a:cs typeface="Times New Roman" pitchFamily="18" charset="0"/>
              </a:rPr>
              <a:t>Business environment is becoming increasingly competitive everyday and organization that are able to optimally leverage the capabilities of their employees will gain a definite edge over others. Employees may have hidden talent and potential to make higher contribution that can surprise their leaders. It is time to start initiatives to better engage them with the organization . Employee engagement is the new buzzword in new age organization</a:t>
            </a:r>
            <a:r>
              <a:rPr lang="en-US" sz="2800" dirty="0">
                <a:latin typeface="Times New Roman" pitchFamily="18" charset="0"/>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7030A0"/>
                </a:solidFill>
                <a:latin typeface="Times New Roman" pitchFamily="18" charset="0"/>
                <a:cs typeface="Times New Roman" pitchFamily="18" charset="0"/>
              </a:rPr>
              <a:t>WHAT IS EMPLOYEE ENGAGEMENT</a:t>
            </a:r>
          </a:p>
        </p:txBody>
      </p:sp>
      <p:sp>
        <p:nvSpPr>
          <p:cNvPr id="3" name="Content Placeholder 2"/>
          <p:cNvSpPr>
            <a:spLocks noGrp="1"/>
          </p:cNvSpPr>
          <p:nvPr>
            <p:ph idx="1"/>
          </p:nvPr>
        </p:nvSpPr>
        <p:spPr>
          <a:xfrm>
            <a:off x="457200" y="1371600"/>
            <a:ext cx="8229600" cy="4754563"/>
          </a:xfrm>
        </p:spPr>
        <p:txBody>
          <a:bodyPr>
            <a:noAutofit/>
          </a:bodyPr>
          <a:lstStyle/>
          <a:p>
            <a:r>
              <a:rPr lang="en-US" sz="2400" b="1" dirty="0">
                <a:latin typeface="Times New Roman" pitchFamily="18" charset="0"/>
                <a:cs typeface="Times New Roman" pitchFamily="18" charset="0"/>
              </a:rPr>
              <a:t>Some employees tend to love their organization so much that they are willing to expend  greater efforts beyond their call  of duty, so that the organization will be benefited. Such emotional connection with the organization/profession is called “engagement” and such employees are termed as more engaged employees.</a:t>
            </a:r>
          </a:p>
          <a:p>
            <a:pPr>
              <a:buNone/>
            </a:pPr>
            <a:endParaRPr lang="en-US" sz="2400" b="1" dirty="0">
              <a:latin typeface="Times New Roman" pitchFamily="18" charset="0"/>
              <a:cs typeface="Times New Roman" pitchFamily="18" charset="0"/>
            </a:endParaRPr>
          </a:p>
          <a:p>
            <a:r>
              <a:rPr lang="en-US" sz="2400" b="1" dirty="0">
                <a:latin typeface="Times New Roman" pitchFamily="18" charset="0"/>
                <a:cs typeface="Times New Roman" pitchFamily="18" charset="0"/>
              </a:rPr>
              <a:t>The driver of “employee engagement” is the </a:t>
            </a:r>
            <a:r>
              <a:rPr lang="en-US" sz="2400" b="1" dirty="0" err="1">
                <a:latin typeface="Times New Roman" pitchFamily="18" charset="0"/>
                <a:cs typeface="Times New Roman" pitchFamily="18" charset="0"/>
              </a:rPr>
              <a:t>corelation</a:t>
            </a:r>
            <a:r>
              <a:rPr lang="en-US" sz="2400" b="1" dirty="0">
                <a:latin typeface="Times New Roman" pitchFamily="18" charset="0"/>
                <a:cs typeface="Times New Roman" pitchFamily="18" charset="0"/>
              </a:rPr>
              <a:t> between an employees job and organizational strategies as well as an understanding as to how important the job is to the success of an organization.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7030A0"/>
                </a:solidFill>
              </a:rPr>
              <a:t>IMPORTANCE OF EMPLOYEE ENGAGEMENT</a:t>
            </a:r>
          </a:p>
        </p:txBody>
      </p:sp>
      <p:sp>
        <p:nvSpPr>
          <p:cNvPr id="3" name="Content Placeholder 2"/>
          <p:cNvSpPr>
            <a:spLocks noGrp="1"/>
          </p:cNvSpPr>
          <p:nvPr>
            <p:ph idx="1"/>
          </p:nvPr>
        </p:nvSpPr>
        <p:spPr>
          <a:xfrm>
            <a:off x="457200" y="1295400"/>
            <a:ext cx="8229600" cy="4830763"/>
          </a:xfrm>
        </p:spPr>
        <p:txBody>
          <a:bodyPr>
            <a:noAutofit/>
          </a:bodyPr>
          <a:lstStyle/>
          <a:p>
            <a:r>
              <a:rPr lang="en-US" sz="2800" b="1" dirty="0">
                <a:latin typeface="Times New Roman" pitchFamily="18" charset="0"/>
                <a:cs typeface="Times New Roman" pitchFamily="18" charset="0"/>
              </a:rPr>
              <a:t>Enhancement of the productivity and performance.</a:t>
            </a:r>
          </a:p>
          <a:p>
            <a:r>
              <a:rPr lang="en-US" sz="2800" b="1" dirty="0">
                <a:latin typeface="Times New Roman" pitchFamily="18" charset="0"/>
                <a:cs typeface="Times New Roman" pitchFamily="18" charset="0"/>
              </a:rPr>
              <a:t>Group of companies with high level of employee engagement,operating income improved by 19.2% over 12 months.</a:t>
            </a:r>
          </a:p>
          <a:p>
            <a:r>
              <a:rPr lang="en-US" sz="2800" b="1" dirty="0">
                <a:latin typeface="Times New Roman" pitchFamily="18" charset="0"/>
                <a:cs typeface="Times New Roman" pitchFamily="18" charset="0"/>
              </a:rPr>
              <a:t>Group of companies with highly engaged employees saw 13.7% improvement in the net income growth rate.</a:t>
            </a:r>
          </a:p>
          <a:p>
            <a:r>
              <a:rPr lang="en-US" sz="2800" b="1" dirty="0">
                <a:latin typeface="Times New Roman" pitchFamily="18" charset="0"/>
                <a:cs typeface="Times New Roman" pitchFamily="18" charset="0"/>
              </a:rPr>
              <a:t>Engaged employees work harder, are more loyal and more likely to put extra efforts for the success of the organization.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7030A0"/>
                </a:solidFill>
                <a:latin typeface="Times New Roman" pitchFamily="18" charset="0"/>
                <a:cs typeface="Times New Roman" pitchFamily="18" charset="0"/>
              </a:rPr>
              <a:t>How to achieve high level of employee engagement</a:t>
            </a:r>
          </a:p>
        </p:txBody>
      </p:sp>
      <p:sp>
        <p:nvSpPr>
          <p:cNvPr id="3" name="Content Placeholder 2"/>
          <p:cNvSpPr>
            <a:spLocks noGrp="1"/>
          </p:cNvSpPr>
          <p:nvPr>
            <p:ph idx="1"/>
          </p:nvPr>
        </p:nvSpPr>
        <p:spPr/>
        <p:txBody>
          <a:bodyPr>
            <a:normAutofit lnSpcReduction="10000"/>
          </a:bodyPr>
          <a:lstStyle/>
          <a:p>
            <a:r>
              <a:rPr lang="en-US" b="1" dirty="0"/>
              <a:t>Ensure the high energy level of the leaders.</a:t>
            </a:r>
          </a:p>
          <a:p>
            <a:r>
              <a:rPr lang="en-US" b="1" dirty="0"/>
              <a:t>Involve the supervisors</a:t>
            </a:r>
          </a:p>
          <a:p>
            <a:r>
              <a:rPr lang="en-US" b="1" dirty="0"/>
              <a:t>Design work practices that engage employees.</a:t>
            </a:r>
          </a:p>
          <a:p>
            <a:r>
              <a:rPr lang="en-US" b="1" dirty="0"/>
              <a:t>Create opportunities to connect and connect.</a:t>
            </a:r>
          </a:p>
          <a:p>
            <a:r>
              <a:rPr lang="en-US" b="1" dirty="0"/>
              <a:t>Manage health and well being.</a:t>
            </a:r>
          </a:p>
          <a:p>
            <a:r>
              <a:rPr lang="en-US" b="1" dirty="0"/>
              <a:t>Communicate with clarity.</a:t>
            </a:r>
          </a:p>
          <a:p>
            <a:r>
              <a:rPr lang="en-US" b="1" dirty="0"/>
              <a:t>Create a workplace culture</a:t>
            </a:r>
            <a:r>
              <a:rPr lang="en-US"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7030A0"/>
                </a:solidFill>
                <a:latin typeface="Times New Roman" pitchFamily="18" charset="0"/>
                <a:cs typeface="Times New Roman" pitchFamily="18" charset="0"/>
              </a:rPr>
              <a:t>IDENTIFY BARRIERS TO EMPLOYEE ENGAGEMENT</a:t>
            </a:r>
          </a:p>
        </p:txBody>
      </p:sp>
      <p:sp>
        <p:nvSpPr>
          <p:cNvPr id="3" name="Content Placeholder 2"/>
          <p:cNvSpPr>
            <a:spLocks noGrp="1"/>
          </p:cNvSpPr>
          <p:nvPr>
            <p:ph idx="1"/>
          </p:nvPr>
        </p:nvSpPr>
        <p:spPr/>
        <p:txBody>
          <a:bodyPr/>
          <a:lstStyle/>
          <a:p>
            <a:r>
              <a:rPr lang="en-US" b="1" dirty="0"/>
              <a:t>Organization should continuously try to find out what policies, behavior and aspects of work culture are forcing employees to feel undervalued discriminated or dissatisfied. This can be act as a barriers to engagement and can damage the employees, customers and stockholders engagement with the organization.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7030A0"/>
                </a:solidFill>
                <a:latin typeface="Times New Roman" pitchFamily="18" charset="0"/>
                <a:cs typeface="Times New Roman" pitchFamily="18" charset="0"/>
              </a:rPr>
              <a:t>Measures employee engagement</a:t>
            </a:r>
          </a:p>
        </p:txBody>
      </p:sp>
      <p:sp>
        <p:nvSpPr>
          <p:cNvPr id="3" name="Content Placeholder 2"/>
          <p:cNvSpPr>
            <a:spLocks noGrp="1"/>
          </p:cNvSpPr>
          <p:nvPr>
            <p:ph idx="1"/>
          </p:nvPr>
        </p:nvSpPr>
        <p:spPr>
          <a:xfrm>
            <a:off x="457200" y="1295400"/>
            <a:ext cx="8229600" cy="4830763"/>
          </a:xfrm>
        </p:spPr>
        <p:txBody>
          <a:bodyPr>
            <a:noAutofit/>
          </a:bodyPr>
          <a:lstStyle/>
          <a:p>
            <a:r>
              <a:rPr lang="en-US" sz="2800" b="1" dirty="0">
                <a:latin typeface="Times New Roman" pitchFamily="18" charset="0"/>
                <a:cs typeface="Times New Roman" pitchFamily="18" charset="0"/>
              </a:rPr>
              <a:t>Many companies use engagement surveys as a measurement tool to measure employee engagement.</a:t>
            </a:r>
          </a:p>
          <a:p>
            <a:endParaRPr lang="en-US" sz="2800" b="1" dirty="0">
              <a:latin typeface="Times New Roman" pitchFamily="18" charset="0"/>
              <a:cs typeface="Times New Roman" pitchFamily="18" charset="0"/>
            </a:endParaRPr>
          </a:p>
          <a:p>
            <a:r>
              <a:rPr lang="en-US" sz="2800" b="1" dirty="0">
                <a:latin typeface="Times New Roman" pitchFamily="18" charset="0"/>
                <a:cs typeface="Times New Roman" pitchFamily="18" charset="0"/>
              </a:rPr>
              <a:t>Typically these surveys are questionnaires with statements which employees need to rate the extent to which they strongly agree with.</a:t>
            </a:r>
          </a:p>
          <a:p>
            <a:endParaRPr lang="en-US" sz="2800" b="1" dirty="0">
              <a:latin typeface="Times New Roman" pitchFamily="18" charset="0"/>
              <a:cs typeface="Times New Roman" pitchFamily="18" charset="0"/>
            </a:endParaRPr>
          </a:p>
          <a:p>
            <a:r>
              <a:rPr lang="en-US" sz="2800" b="1" dirty="0">
                <a:latin typeface="Times New Roman" pitchFamily="18" charset="0"/>
                <a:cs typeface="Times New Roman" pitchFamily="18" charset="0"/>
              </a:rPr>
              <a:t>These surveys are different from employees satisfaction surveys' as they encompass dimension</a:t>
            </a:r>
          </a:p>
          <a:p>
            <a:endParaRPr lang="en-US"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sz="2800" b="1" dirty="0">
                <a:latin typeface="Times New Roman" pitchFamily="18" charset="0"/>
                <a:cs typeface="Times New Roman" pitchFamily="18" charset="0"/>
              </a:rPr>
              <a:t>Like commitment towards the organization, pride, confidence in management and sense of belongingness.</a:t>
            </a:r>
          </a:p>
          <a:p>
            <a:endParaRPr lang="en-US" sz="2800" b="1" dirty="0">
              <a:latin typeface="Times New Roman" pitchFamily="18" charset="0"/>
              <a:cs typeface="Times New Roman" pitchFamily="18" charset="0"/>
            </a:endParaRPr>
          </a:p>
          <a:p>
            <a:r>
              <a:rPr lang="en-US" sz="2800" b="1" dirty="0">
                <a:latin typeface="Times New Roman" pitchFamily="18" charset="0"/>
                <a:cs typeface="Times New Roman" pitchFamily="18" charset="0"/>
              </a:rPr>
              <a:t>Conducting employee engagement surveys which are custom designed for a company's unique context and analyzing the data thus obtained provide insight as to whether the level of management increased/decreased and whether HR strategies to enhance engagement have worked or not.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lstStyle/>
          <a:p>
            <a:r>
              <a:rPr lang="en-US" b="1" dirty="0">
                <a:solidFill>
                  <a:srgbClr val="7030A0"/>
                </a:solidFill>
                <a:latin typeface="Times New Roman" pitchFamily="18" charset="0"/>
                <a:cs typeface="Times New Roman" pitchFamily="18" charset="0"/>
              </a:rPr>
              <a:t>CONCLUSION</a:t>
            </a:r>
          </a:p>
        </p:txBody>
      </p:sp>
      <p:sp>
        <p:nvSpPr>
          <p:cNvPr id="3" name="Content Placeholder 2"/>
          <p:cNvSpPr>
            <a:spLocks noGrp="1"/>
          </p:cNvSpPr>
          <p:nvPr>
            <p:ph idx="1"/>
          </p:nvPr>
        </p:nvSpPr>
        <p:spPr>
          <a:xfrm>
            <a:off x="457200" y="1295400"/>
            <a:ext cx="8229600" cy="4830763"/>
          </a:xfrm>
        </p:spPr>
        <p:txBody>
          <a:bodyPr/>
          <a:lstStyle/>
          <a:p>
            <a:r>
              <a:rPr lang="en-US" b="1" dirty="0"/>
              <a:t>There is no one solution that fits all organization to achieve high level of employee engagement.</a:t>
            </a:r>
          </a:p>
          <a:p>
            <a:r>
              <a:rPr lang="en-US" b="1" dirty="0"/>
              <a:t>Engagement starts with the leadership team.</a:t>
            </a:r>
          </a:p>
          <a:p>
            <a:r>
              <a:rPr lang="en-US" b="1" dirty="0"/>
              <a:t>Organization need to have a clear and consistent definition of “employee engagement” among managers across the organization.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510</Words>
  <Application>Microsoft Office PowerPoint</Application>
  <PresentationFormat>On-screen Show (4:3)</PresentationFormat>
  <Paragraphs>41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Monotype Corsiva</vt:lpstr>
      <vt:lpstr>Times New Roman</vt:lpstr>
      <vt:lpstr>Office Theme</vt:lpstr>
      <vt:lpstr>PowerPoint Presentation</vt:lpstr>
      <vt:lpstr>INTRODUCTION</vt:lpstr>
      <vt:lpstr>WHAT IS EMPLOYEE ENGAGEMENT</vt:lpstr>
      <vt:lpstr>IMPORTANCE OF EMPLOYEE ENGAGEMENT</vt:lpstr>
      <vt:lpstr>How to achieve high level of employee engagement</vt:lpstr>
      <vt:lpstr>IDENTIFY BARRIERS TO EMPLOYEE ENGAGEMENT</vt:lpstr>
      <vt:lpstr>Measures employee engagement</vt:lpstr>
      <vt:lpstr>PowerPoint Presentation</vt:lpstr>
      <vt:lpstr>CONCLUSION</vt:lpstr>
      <vt:lpstr>PowerPoint Presentation</vt:lpstr>
    </vt:vector>
  </TitlesOfParts>
  <Company>personal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TRISHNA</dc:creator>
  <cp:lastModifiedBy>OWNER</cp:lastModifiedBy>
  <cp:revision>17</cp:revision>
  <dcterms:created xsi:type="dcterms:W3CDTF">2010-07-11T15:43:26Z</dcterms:created>
  <dcterms:modified xsi:type="dcterms:W3CDTF">2025-01-20T16:02:56Z</dcterms:modified>
</cp:coreProperties>
</file>